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69" r:id="rId5"/>
    <p:sldId id="270" r:id="rId6"/>
    <p:sldId id="271" r:id="rId7"/>
    <p:sldId id="259" r:id="rId8"/>
    <p:sldId id="272" r:id="rId9"/>
    <p:sldId id="261" r:id="rId10"/>
    <p:sldId id="260" r:id="rId11"/>
    <p:sldId id="262" r:id="rId12"/>
    <p:sldId id="273" r:id="rId13"/>
    <p:sldId id="274" r:id="rId14"/>
    <p:sldId id="266" r:id="rId15"/>
    <p:sldId id="276" r:id="rId16"/>
    <p:sldId id="277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7" d="100"/>
          <a:sy n="67" d="100"/>
        </p:scale>
        <p:origin x="-1476" y="-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4219-3B71-4EDA-AFFC-05B274457C18}" type="datetimeFigureOut">
              <a:rPr lang="cs-CZ" smtClean="0"/>
              <a:t>2.4.2019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5E028-CC79-4D9F-B084-D12946A9CC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9337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4219-3B71-4EDA-AFFC-05B274457C18}" type="datetimeFigureOut">
              <a:rPr lang="cs-CZ" smtClean="0"/>
              <a:t>2.4.2019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5E028-CC79-4D9F-B084-D12946A9CC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8482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4219-3B71-4EDA-AFFC-05B274457C18}" type="datetimeFigureOut">
              <a:rPr lang="cs-CZ" smtClean="0"/>
              <a:t>2.4.2019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5E028-CC79-4D9F-B084-D12946A9CC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7295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4219-3B71-4EDA-AFFC-05B274457C18}" type="datetimeFigureOut">
              <a:rPr lang="cs-CZ" smtClean="0"/>
              <a:t>2.4.2019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5E028-CC79-4D9F-B084-D12946A9CC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7330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4219-3B71-4EDA-AFFC-05B274457C18}" type="datetimeFigureOut">
              <a:rPr lang="cs-CZ" smtClean="0"/>
              <a:t>2.4.2019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5E028-CC79-4D9F-B084-D12946A9CC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973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4219-3B71-4EDA-AFFC-05B274457C18}" type="datetimeFigureOut">
              <a:rPr lang="cs-CZ" smtClean="0"/>
              <a:t>2.4.2019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5E028-CC79-4D9F-B084-D12946A9CC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7620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4219-3B71-4EDA-AFFC-05B274457C18}" type="datetimeFigureOut">
              <a:rPr lang="cs-CZ" smtClean="0"/>
              <a:t>2.4.2019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5E028-CC79-4D9F-B084-D12946A9CC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3465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4219-3B71-4EDA-AFFC-05B274457C18}" type="datetimeFigureOut">
              <a:rPr lang="cs-CZ" smtClean="0"/>
              <a:t>2.4.2019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5E028-CC79-4D9F-B084-D12946A9CC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9047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4219-3B71-4EDA-AFFC-05B274457C18}" type="datetimeFigureOut">
              <a:rPr lang="cs-CZ" smtClean="0"/>
              <a:t>2.4.2019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5E028-CC79-4D9F-B084-D12946A9CC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015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4219-3B71-4EDA-AFFC-05B274457C18}" type="datetimeFigureOut">
              <a:rPr lang="cs-CZ" smtClean="0"/>
              <a:t>2.4.2019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5E028-CC79-4D9F-B084-D12946A9CC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361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4219-3B71-4EDA-AFFC-05B274457C18}" type="datetimeFigureOut">
              <a:rPr lang="cs-CZ" smtClean="0"/>
              <a:t>2.4.2019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5E028-CC79-4D9F-B084-D12946A9CC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0705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074219-3B71-4EDA-AFFC-05B274457C18}" type="datetimeFigureOut">
              <a:rPr lang="cs-CZ" smtClean="0"/>
              <a:t>2.4.2019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5E028-CC79-4D9F-B084-D12946A9CC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5348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3600451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Problematika segregace v oblasti vzdělávání  </a:t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komise pro VV, 28.3. 2019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4293096"/>
            <a:ext cx="6400800" cy="1345704"/>
          </a:xfrm>
        </p:spPr>
        <p:txBody>
          <a:bodyPr/>
          <a:lstStyle/>
          <a:p>
            <a:r>
              <a:rPr lang="cs-CZ" dirty="0" smtClean="0"/>
              <a:t>Mgr. Martina Chmelová  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0392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584175"/>
          </a:xfrm>
        </p:spPr>
        <p:txBody>
          <a:bodyPr>
            <a:normAutofit/>
          </a:bodyPr>
          <a:lstStyle/>
          <a:p>
            <a:r>
              <a:rPr lang="cs-CZ" dirty="0" smtClean="0"/>
              <a:t>Překážky </a:t>
            </a:r>
            <a:r>
              <a:rPr lang="cs-CZ" dirty="0" err="1" smtClean="0"/>
              <a:t>desegregace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7544" y="2060848"/>
            <a:ext cx="8352928" cy="4392488"/>
          </a:xfrm>
        </p:spPr>
        <p:txBody>
          <a:bodyPr>
            <a:normAutofit/>
          </a:bodyPr>
          <a:lstStyle/>
          <a:p>
            <a:pPr algn="l"/>
            <a:r>
              <a:rPr lang="cs-CZ" dirty="0" smtClean="0"/>
              <a:t>-   strach ze změny (rodiče, pedagogové, veřejnost) </a:t>
            </a:r>
          </a:p>
          <a:p>
            <a:pPr marL="457200" indent="-457200" algn="l">
              <a:buFontTx/>
              <a:buChar char="-"/>
            </a:pPr>
            <a:r>
              <a:rPr lang="cs-CZ" dirty="0" smtClean="0"/>
              <a:t>strach  rodičů z budoucnosti</a:t>
            </a:r>
          </a:p>
          <a:p>
            <a:pPr marL="457200" indent="-457200" algn="l">
              <a:buFontTx/>
              <a:buChar char="-"/>
            </a:pPr>
            <a:r>
              <a:rPr lang="cs-CZ" dirty="0" smtClean="0"/>
              <a:t>nedostatek informací, nepřesné informace, nesrozumitelná komunikace  </a:t>
            </a:r>
          </a:p>
          <a:p>
            <a:pPr algn="l"/>
            <a:r>
              <a:rPr lang="cs-CZ" dirty="0" smtClean="0"/>
              <a:t>-   výsledky přicházejí pomalu</a:t>
            </a:r>
          </a:p>
          <a:p>
            <a:pPr marL="457200" indent="-457200" algn="l">
              <a:buFontTx/>
              <a:buChar char="-"/>
            </a:pPr>
            <a:r>
              <a:rPr lang="cs-CZ" dirty="0" smtClean="0"/>
              <a:t>škola musí mít podporu zřizovatele</a:t>
            </a:r>
          </a:p>
        </p:txBody>
      </p:sp>
    </p:spTree>
    <p:extLst>
      <p:ext uri="{BB962C8B-B14F-4D97-AF65-F5344CB8AC3E}">
        <p14:creationId xmlns:p14="http://schemas.microsoft.com/office/powerpoint/2010/main" val="91209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728192"/>
          </a:xfrm>
        </p:spPr>
        <p:txBody>
          <a:bodyPr>
            <a:normAutofit/>
          </a:bodyPr>
          <a:lstStyle/>
          <a:p>
            <a:r>
              <a:rPr lang="cs-CZ" dirty="0" smtClean="0"/>
              <a:t>Různé cesty </a:t>
            </a:r>
            <a:r>
              <a:rPr lang="cs-CZ" dirty="0" err="1" smtClean="0"/>
              <a:t>desegregace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11560" y="1844824"/>
            <a:ext cx="7992888" cy="5013176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cs-CZ" dirty="0" smtClean="0"/>
              <a:t>Neexistuje univerzální recept .</a:t>
            </a:r>
          </a:p>
          <a:p>
            <a:pPr algn="l"/>
            <a:r>
              <a:rPr lang="cs-CZ" dirty="0" smtClean="0"/>
              <a:t>Udělat dobrou adresu školy pro všechny: </a:t>
            </a:r>
          </a:p>
          <a:p>
            <a:pPr marL="457200" indent="-457200" algn="l">
              <a:buFontTx/>
              <a:buChar char="-"/>
            </a:pPr>
            <a:r>
              <a:rPr lang="cs-CZ" dirty="0" smtClean="0"/>
              <a:t>více důrazu na rovnováhu výkonu a klimatu,</a:t>
            </a:r>
          </a:p>
          <a:p>
            <a:pPr marL="457200" indent="-457200" algn="l">
              <a:buFontTx/>
              <a:buChar char="-"/>
            </a:pPr>
            <a:r>
              <a:rPr lang="cs-CZ" dirty="0" smtClean="0"/>
              <a:t>přizpůsobení nabídky vzdělávání širší cílové skupině </a:t>
            </a:r>
          </a:p>
          <a:p>
            <a:pPr algn="l"/>
            <a:r>
              <a:rPr lang="cs-CZ" dirty="0" smtClean="0"/>
              <a:t>-     vytvoření přirozených cest pro přechod mezi MŠ a ZŠ (potřebná heterogenita)</a:t>
            </a:r>
          </a:p>
          <a:p>
            <a:pPr algn="l"/>
            <a:r>
              <a:rPr lang="cs-CZ" dirty="0" smtClean="0"/>
              <a:t>-    sloučení dvou a více škol, </a:t>
            </a:r>
            <a:r>
              <a:rPr lang="cs-CZ" dirty="0" err="1" smtClean="0"/>
              <a:t>přespádování</a:t>
            </a:r>
            <a:r>
              <a:rPr lang="cs-CZ" dirty="0" smtClean="0"/>
              <a:t> škol atd.  </a:t>
            </a:r>
          </a:p>
          <a:p>
            <a:pPr marL="457200" indent="-457200" algn="l">
              <a:buFontTx/>
              <a:buChar char="-"/>
            </a:pPr>
            <a:r>
              <a:rPr lang="cs-CZ" dirty="0" smtClean="0"/>
              <a:t>zamezení prostorové segregace</a:t>
            </a:r>
          </a:p>
          <a:p>
            <a:pPr marL="457200" indent="-457200" algn="l">
              <a:buFontTx/>
              <a:buChar char="-"/>
            </a:pPr>
            <a:r>
              <a:rPr lang="cs-CZ" dirty="0"/>
              <a:t>z</a:t>
            </a:r>
            <a:r>
              <a:rPr lang="cs-CZ" dirty="0" smtClean="0"/>
              <a:t>výšení motivace samotných rodičů</a:t>
            </a:r>
          </a:p>
          <a:p>
            <a:pPr algn="l"/>
            <a:r>
              <a:rPr lang="cs-CZ" dirty="0" smtClean="0"/>
              <a:t>  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209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728192"/>
          </a:xfrm>
        </p:spPr>
        <p:txBody>
          <a:bodyPr>
            <a:normAutofit/>
          </a:bodyPr>
          <a:lstStyle/>
          <a:p>
            <a:r>
              <a:rPr lang="cs-CZ" dirty="0" smtClean="0"/>
              <a:t>Doporučení obcím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11560" y="2132856"/>
            <a:ext cx="7992888" cy="4725144"/>
          </a:xfrm>
        </p:spPr>
        <p:txBody>
          <a:bodyPr>
            <a:normAutofit fontScale="85000" lnSpcReduction="10000"/>
          </a:bodyPr>
          <a:lstStyle/>
          <a:p>
            <a:pPr marL="457200" indent="-457200" algn="l">
              <a:buFontTx/>
              <a:buChar char="-"/>
            </a:pPr>
            <a:r>
              <a:rPr lang="cs-CZ" dirty="0" smtClean="0"/>
              <a:t>monitoring místní </a:t>
            </a:r>
            <a:r>
              <a:rPr lang="cs-CZ" dirty="0"/>
              <a:t>vzdělávací sítě </a:t>
            </a:r>
            <a:endParaRPr lang="cs-CZ" dirty="0" smtClean="0"/>
          </a:p>
          <a:p>
            <a:pPr marL="457200" indent="-457200" algn="l">
              <a:buFontTx/>
              <a:buChar char="-"/>
            </a:pPr>
            <a:r>
              <a:rPr lang="cs-CZ" dirty="0" smtClean="0"/>
              <a:t>pokud na svém území školu nebo třídu mají - ve </a:t>
            </a:r>
            <a:r>
              <a:rPr lang="cs-CZ" dirty="0"/>
              <a:t>spolupráci se všemi zúčastněnými aktéry navrhly a schválily </a:t>
            </a:r>
            <a:r>
              <a:rPr lang="cs-CZ" dirty="0" err="1"/>
              <a:t>desegregační</a:t>
            </a:r>
            <a:r>
              <a:rPr lang="cs-CZ" dirty="0"/>
              <a:t> plán, </a:t>
            </a:r>
            <a:endParaRPr lang="cs-CZ" dirty="0" smtClean="0"/>
          </a:p>
          <a:p>
            <a:pPr marL="457200" indent="-457200" algn="l">
              <a:buFontTx/>
              <a:buChar char="-"/>
            </a:pPr>
            <a:r>
              <a:rPr lang="cs-CZ" dirty="0" smtClean="0"/>
              <a:t>při </a:t>
            </a:r>
            <a:r>
              <a:rPr lang="cs-CZ" dirty="0"/>
              <a:t>nastavování školských obvodů zohledňovaly potenciální segregační dopady svého rozhodnutí, </a:t>
            </a:r>
            <a:endParaRPr lang="cs-CZ" dirty="0" smtClean="0"/>
          </a:p>
          <a:p>
            <a:pPr marL="457200" indent="-457200" algn="l">
              <a:buFontTx/>
              <a:buChar char="-"/>
            </a:pPr>
            <a:r>
              <a:rPr lang="cs-CZ" dirty="0" smtClean="0"/>
              <a:t>po </a:t>
            </a:r>
            <a:r>
              <a:rPr lang="cs-CZ" dirty="0"/>
              <a:t>realizaci </a:t>
            </a:r>
            <a:r>
              <a:rPr lang="cs-CZ" dirty="0" err="1"/>
              <a:t>desegregačního</a:t>
            </a:r>
            <a:r>
              <a:rPr lang="cs-CZ" dirty="0"/>
              <a:t> plánu průběžně vyhodnocovaly jeho dopady a monitorovaly místní vzdělávací síť s ohledem na možnou </a:t>
            </a:r>
            <a:r>
              <a:rPr lang="cs-CZ" dirty="0" err="1"/>
              <a:t>r</a:t>
            </a:r>
            <a:r>
              <a:rPr lang="cs-CZ" dirty="0" err="1" smtClean="0"/>
              <a:t>esegregaci</a:t>
            </a:r>
            <a:r>
              <a:rPr lang="cs-CZ" dirty="0" smtClean="0"/>
              <a:t> </a:t>
            </a:r>
            <a:r>
              <a:rPr lang="cs-CZ" dirty="0"/>
              <a:t>(opětovné vytvoření segregované školy). </a:t>
            </a:r>
            <a:r>
              <a:rPr lang="cs-CZ" dirty="0" smtClean="0"/>
              <a:t>  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5292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728192"/>
          </a:xfrm>
        </p:spPr>
        <p:txBody>
          <a:bodyPr>
            <a:normAutofit/>
          </a:bodyPr>
          <a:lstStyle/>
          <a:p>
            <a:r>
              <a:rPr lang="cs-CZ" dirty="0" smtClean="0"/>
              <a:t>Doporučení školám (všem)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11560" y="1844824"/>
            <a:ext cx="7992888" cy="4680520"/>
          </a:xfrm>
        </p:spPr>
        <p:txBody>
          <a:bodyPr>
            <a:normAutofit fontScale="62500" lnSpcReduction="20000"/>
          </a:bodyPr>
          <a:lstStyle/>
          <a:p>
            <a:pPr marL="457200" indent="-457200" algn="l">
              <a:buFontTx/>
              <a:buChar char="-"/>
            </a:pPr>
            <a:r>
              <a:rPr lang="cs-CZ" b="1" dirty="0" smtClean="0"/>
              <a:t>při </a:t>
            </a:r>
            <a:r>
              <a:rPr lang="cs-CZ" b="1" dirty="0"/>
              <a:t>přijímání žáků k povinné školní docházce byly otevřené všem žákům a neodmítaly romské žáky kvůli jejich etnicitě, takový postup je nezákonný</a:t>
            </a:r>
            <a:r>
              <a:rPr lang="cs-CZ" dirty="0"/>
              <a:t>, </a:t>
            </a:r>
            <a:endParaRPr lang="cs-CZ" dirty="0" smtClean="0"/>
          </a:p>
          <a:p>
            <a:pPr marL="457200" indent="-457200" algn="l">
              <a:buFontTx/>
              <a:buChar char="-"/>
            </a:pPr>
            <a:endParaRPr lang="cs-CZ" dirty="0" smtClean="0"/>
          </a:p>
          <a:p>
            <a:pPr marL="457200" indent="-457200" algn="l">
              <a:buFontTx/>
              <a:buChar char="-"/>
            </a:pPr>
            <a:r>
              <a:rPr lang="cs-CZ" b="1" dirty="0" smtClean="0"/>
              <a:t>ve </a:t>
            </a:r>
            <a:r>
              <a:rPr lang="cs-CZ" b="1" dirty="0"/>
              <a:t>svém školním vzdělávacím programu výslovně deklarovaly, že se nebrání diverzitě</a:t>
            </a:r>
            <a:r>
              <a:rPr lang="cs-CZ" dirty="0"/>
              <a:t>, </a:t>
            </a:r>
            <a:r>
              <a:rPr lang="cs-CZ" dirty="0" smtClean="0"/>
              <a:t>zavazují </a:t>
            </a:r>
            <a:r>
              <a:rPr lang="cs-CZ" dirty="0"/>
              <a:t>ke každému žákovi přistupovat se snahou o maximální rozvoj podle jeho potenciálu dle individuálních schopností a dovedností, </a:t>
            </a:r>
            <a:endParaRPr lang="cs-CZ" dirty="0" smtClean="0"/>
          </a:p>
          <a:p>
            <a:pPr marL="457200" indent="-457200" algn="l">
              <a:buFontTx/>
              <a:buChar char="-"/>
            </a:pPr>
            <a:endParaRPr lang="cs-CZ" dirty="0" smtClean="0"/>
          </a:p>
          <a:p>
            <a:pPr marL="457200" indent="-457200" algn="l">
              <a:buFontTx/>
              <a:buChar char="-"/>
            </a:pPr>
            <a:r>
              <a:rPr lang="cs-CZ" dirty="0" smtClean="0"/>
              <a:t>své </a:t>
            </a:r>
            <a:r>
              <a:rPr lang="cs-CZ" b="1" dirty="0"/>
              <a:t>pedagogické pracovníky aktivně podporovaly v dalším vzdělávání se zaměřením na specifika výuky v heterogenních třídních kolektivech a výuky romských žáků, </a:t>
            </a:r>
            <a:endParaRPr lang="cs-CZ" b="1" dirty="0" smtClean="0"/>
          </a:p>
          <a:p>
            <a:pPr marL="457200" indent="-457200" algn="l">
              <a:buFontTx/>
              <a:buChar char="-"/>
            </a:pPr>
            <a:endParaRPr lang="cs-CZ" dirty="0" smtClean="0"/>
          </a:p>
          <a:p>
            <a:pPr marL="457200" indent="-457200" algn="l">
              <a:buFontTx/>
              <a:buChar char="-"/>
            </a:pPr>
            <a:r>
              <a:rPr lang="cs-CZ" b="1" dirty="0" smtClean="0"/>
              <a:t>cíleně </a:t>
            </a:r>
            <a:r>
              <a:rPr lang="cs-CZ" b="1" dirty="0"/>
              <a:t>budovaly stabilní školní poradenská pracoviště </a:t>
            </a:r>
            <a:r>
              <a:rPr lang="cs-CZ" dirty="0"/>
              <a:t>se</a:t>
            </a:r>
            <a:r>
              <a:rPr lang="cs-CZ" b="1" dirty="0"/>
              <a:t> </a:t>
            </a:r>
            <a:r>
              <a:rPr lang="cs-CZ" dirty="0"/>
              <a:t>zastoupením pozic sociálního pedagoga, školního asistenta nebo školního sociálního pracovníka (některé pozice lze například financovat z tzv. šablon), </a:t>
            </a:r>
          </a:p>
        </p:txBody>
      </p:sp>
    </p:spTree>
    <p:extLst>
      <p:ext uri="{BB962C8B-B14F-4D97-AF65-F5344CB8AC3E}">
        <p14:creationId xmlns:p14="http://schemas.microsoft.com/office/powerpoint/2010/main" val="1884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296144"/>
          </a:xfrm>
        </p:spPr>
        <p:txBody>
          <a:bodyPr>
            <a:normAutofit/>
          </a:bodyPr>
          <a:lstStyle/>
          <a:p>
            <a:r>
              <a:rPr lang="cs-CZ" dirty="0" smtClean="0"/>
              <a:t>Postup 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7544" y="1484784"/>
            <a:ext cx="8424936" cy="4896544"/>
          </a:xfrm>
        </p:spPr>
        <p:txBody>
          <a:bodyPr>
            <a:normAutofit/>
          </a:bodyPr>
          <a:lstStyle/>
          <a:p>
            <a:pPr algn="l"/>
            <a:endParaRPr lang="cs-CZ" dirty="0" smtClean="0"/>
          </a:p>
          <a:p>
            <a:pPr marL="457200" indent="-457200" algn="l">
              <a:buFontTx/>
              <a:buChar char="-"/>
            </a:pPr>
            <a:r>
              <a:rPr lang="cs-CZ" dirty="0" smtClean="0"/>
              <a:t>Zřízení expertní skupiny (4/2019) a návrhy opatření vedoucí ke zvýšení kvality vzdělávání školy</a:t>
            </a:r>
          </a:p>
          <a:p>
            <a:pPr marL="457200" indent="-457200" algn="l">
              <a:buFontTx/>
              <a:buChar char="-"/>
            </a:pPr>
            <a:r>
              <a:rPr lang="cs-CZ" dirty="0" smtClean="0"/>
              <a:t>Podklady pro komisi pro VV  - stanovení kroků</a:t>
            </a:r>
          </a:p>
          <a:p>
            <a:pPr marL="457200" indent="-457200" algn="l">
              <a:buFontTx/>
              <a:buChar char="-"/>
            </a:pPr>
            <a:r>
              <a:rPr lang="cs-CZ" dirty="0" smtClean="0"/>
              <a:t>Tvorba </a:t>
            </a:r>
            <a:r>
              <a:rPr lang="cs-CZ" dirty="0" err="1" smtClean="0"/>
              <a:t>desegregačního</a:t>
            </a:r>
            <a:r>
              <a:rPr lang="cs-CZ" dirty="0" smtClean="0"/>
              <a:t> plánu  (10-11/2019)</a:t>
            </a:r>
          </a:p>
          <a:p>
            <a:pPr marL="457200" indent="-457200" algn="l">
              <a:buFontTx/>
              <a:buChar char="-"/>
            </a:pPr>
            <a:r>
              <a:rPr lang="cs-CZ" dirty="0" smtClean="0"/>
              <a:t>Komunikace a spolupráce se všemi školami na MČ P3 (komunikační plán a spolupráce) </a:t>
            </a:r>
          </a:p>
          <a:p>
            <a:pPr marL="457200" indent="-457200" algn="l">
              <a:buFontTx/>
              <a:buChar char="-"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413402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296144"/>
          </a:xfrm>
        </p:spPr>
        <p:txBody>
          <a:bodyPr>
            <a:normAutofit/>
          </a:bodyPr>
          <a:lstStyle/>
          <a:p>
            <a:r>
              <a:rPr lang="cs-CZ" dirty="0" smtClean="0"/>
              <a:t>Oblasti pro expertní skupinu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7544" y="1484784"/>
            <a:ext cx="8424936" cy="4896544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cs-CZ" dirty="0" smtClean="0"/>
              <a:t>Prozkoumání stavu pro </a:t>
            </a:r>
            <a:r>
              <a:rPr lang="cs-CZ" dirty="0" err="1" smtClean="0"/>
              <a:t>desegregační</a:t>
            </a:r>
            <a:r>
              <a:rPr lang="cs-CZ" dirty="0" smtClean="0"/>
              <a:t> opatření </a:t>
            </a:r>
            <a:r>
              <a:rPr lang="cs-CZ" dirty="0" smtClean="0"/>
              <a:t>v </a:t>
            </a:r>
            <a:r>
              <a:rPr lang="cs-CZ" dirty="0" smtClean="0"/>
              <a:t>těchto oblastech </a:t>
            </a:r>
          </a:p>
          <a:p>
            <a:pPr algn="l"/>
            <a:endParaRPr lang="cs-CZ" dirty="0" smtClean="0"/>
          </a:p>
          <a:p>
            <a:pPr marL="457200" indent="-457200" algn="l">
              <a:buFontTx/>
              <a:buChar char="-"/>
            </a:pPr>
            <a:r>
              <a:rPr lang="cs-CZ" dirty="0" smtClean="0"/>
              <a:t>stav heterogenity předškolního vzdělávání a přípravných ročníků, </a:t>
            </a:r>
          </a:p>
          <a:p>
            <a:pPr marL="457200" indent="-457200" algn="l">
              <a:buFontTx/>
              <a:buChar char="-"/>
            </a:pPr>
            <a:r>
              <a:rPr lang="cs-CZ" dirty="0" smtClean="0"/>
              <a:t>nastavení školních vzdělávacích programů,</a:t>
            </a:r>
          </a:p>
          <a:p>
            <a:pPr marL="457200" indent="-457200" algn="l">
              <a:buFontTx/>
              <a:buChar char="-"/>
            </a:pPr>
            <a:r>
              <a:rPr lang="cs-CZ" dirty="0" smtClean="0"/>
              <a:t>opatření snižující neomluvené absence </a:t>
            </a:r>
            <a:r>
              <a:rPr lang="cs-CZ" dirty="0" smtClean="0"/>
              <a:t>dětí,</a:t>
            </a:r>
            <a:endParaRPr lang="cs-CZ" dirty="0" smtClean="0"/>
          </a:p>
          <a:p>
            <a:pPr marL="457200" indent="-457200" algn="l">
              <a:buFontTx/>
              <a:buChar char="-"/>
            </a:pPr>
            <a:r>
              <a:rPr lang="cs-CZ" dirty="0" smtClean="0"/>
              <a:t>oblasti spolupráce s rodinou,</a:t>
            </a:r>
          </a:p>
          <a:p>
            <a:pPr marL="457200" indent="-457200" algn="l">
              <a:buFontTx/>
              <a:buChar char="-"/>
            </a:pPr>
            <a:r>
              <a:rPr lang="cs-CZ" dirty="0" smtClean="0"/>
              <a:t>vyhodnocení nastavení spádových školských obvodů,</a:t>
            </a:r>
          </a:p>
          <a:p>
            <a:pPr marL="457200" indent="-457200" algn="l">
              <a:buFontTx/>
              <a:buChar char="-"/>
            </a:pPr>
            <a:r>
              <a:rPr lang="cs-CZ" dirty="0" smtClean="0"/>
              <a:t>stav podpory a přípravy učitelů a ostatních pozic – asistenti, mediátoři, poradenští pracovníci – týká se všech škol P3, </a:t>
            </a:r>
          </a:p>
          <a:p>
            <a:pPr marL="457200" indent="-457200" algn="l">
              <a:buFontTx/>
              <a:buChar char="-"/>
            </a:pPr>
            <a:r>
              <a:rPr lang="cs-CZ" dirty="0" smtClean="0"/>
              <a:t>stav spolupráce v rámci doučování, </a:t>
            </a:r>
            <a:r>
              <a:rPr lang="cs-CZ" dirty="0" err="1" smtClean="0"/>
              <a:t>mentoringu</a:t>
            </a:r>
            <a:r>
              <a:rPr lang="cs-CZ" dirty="0" smtClean="0"/>
              <a:t>, spolupráce s NNO a ostatními školami atd.</a:t>
            </a:r>
          </a:p>
          <a:p>
            <a:pPr marL="457200" indent="-457200" algn="l">
              <a:buFontTx/>
              <a:buChar char="-"/>
            </a:pPr>
            <a:r>
              <a:rPr lang="cs-CZ" dirty="0" smtClean="0"/>
              <a:t>vyhodnocení analytických materiálů MAP I a zdrojů  ČŠI </a:t>
            </a:r>
          </a:p>
        </p:txBody>
      </p:sp>
    </p:spTree>
    <p:extLst>
      <p:ext uri="{BB962C8B-B14F-4D97-AF65-F5344CB8AC3E}">
        <p14:creationId xmlns:p14="http://schemas.microsoft.com/office/powerpoint/2010/main" val="91366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296144"/>
          </a:xfrm>
        </p:spPr>
        <p:txBody>
          <a:bodyPr>
            <a:normAutofit/>
          </a:bodyPr>
          <a:lstStyle/>
          <a:p>
            <a:r>
              <a:rPr lang="cs-CZ" dirty="0" smtClean="0"/>
              <a:t>Zdroje informací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7544" y="1484784"/>
            <a:ext cx="8424936" cy="4896544"/>
          </a:xfrm>
        </p:spPr>
        <p:txBody>
          <a:bodyPr>
            <a:normAutofit/>
          </a:bodyPr>
          <a:lstStyle/>
          <a:p>
            <a:pPr marL="457200" indent="-457200" algn="l">
              <a:buFontTx/>
              <a:buChar char="-"/>
            </a:pPr>
            <a:endParaRPr lang="cs-CZ" dirty="0" smtClean="0"/>
          </a:p>
          <a:p>
            <a:pPr marL="457200" indent="-457200" algn="l">
              <a:buFontTx/>
              <a:buChar char="-"/>
            </a:pPr>
            <a:r>
              <a:rPr lang="cs-CZ" dirty="0" smtClean="0"/>
              <a:t>výstupy MAP I MČ P3</a:t>
            </a:r>
          </a:p>
          <a:p>
            <a:pPr marL="457200" indent="-457200" algn="l">
              <a:buFontTx/>
              <a:buChar char="-"/>
            </a:pPr>
            <a:r>
              <a:rPr lang="cs-CZ" dirty="0" smtClean="0"/>
              <a:t>doporučení </a:t>
            </a:r>
            <a:r>
              <a:rPr lang="cs-CZ" dirty="0"/>
              <a:t>veřejné ochránkyně práv ke společnému vzdělávání romských a neromských </a:t>
            </a:r>
            <a:r>
              <a:rPr lang="cs-CZ" dirty="0" smtClean="0"/>
              <a:t>dětí</a:t>
            </a:r>
          </a:p>
        </p:txBody>
      </p:sp>
    </p:spTree>
    <p:extLst>
      <p:ext uri="{BB962C8B-B14F-4D97-AF65-F5344CB8AC3E}">
        <p14:creationId xmlns:p14="http://schemas.microsoft.com/office/powerpoint/2010/main" val="84248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22413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Segregace – co to je? 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3568" y="1628800"/>
            <a:ext cx="7776864" cy="3937992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cs-CZ" dirty="0" smtClean="0"/>
              <a:t>	</a:t>
            </a:r>
          </a:p>
          <a:p>
            <a:pPr algn="l"/>
            <a:r>
              <a:rPr lang="cs-CZ" dirty="0" smtClean="0"/>
              <a:t>Segregace – oddělení, vzdálení, vyloučení </a:t>
            </a:r>
          </a:p>
          <a:p>
            <a:pPr algn="l"/>
            <a:endParaRPr lang="cs-CZ" dirty="0" smtClean="0"/>
          </a:p>
          <a:p>
            <a:pPr algn="l"/>
            <a:r>
              <a:rPr lang="cs-CZ" dirty="0" smtClean="0"/>
              <a:t>„Segregaci </a:t>
            </a:r>
            <a:r>
              <a:rPr lang="cs-CZ" dirty="0"/>
              <a:t>definuje míra nerovnoměrného rozmístění a koncentrace </a:t>
            </a:r>
            <a:r>
              <a:rPr lang="cs-CZ" dirty="0" smtClean="0"/>
              <a:t>určitých sociálních </a:t>
            </a:r>
            <a:r>
              <a:rPr lang="cs-CZ" dirty="0"/>
              <a:t>skupin </a:t>
            </a:r>
            <a:endParaRPr lang="cs-CZ" dirty="0" smtClean="0"/>
          </a:p>
          <a:p>
            <a:pPr marL="457200" indent="-457200" algn="l">
              <a:buFontTx/>
              <a:buChar char="-"/>
            </a:pPr>
            <a:r>
              <a:rPr lang="cs-CZ" dirty="0" smtClean="0"/>
              <a:t>v </a:t>
            </a:r>
            <a:r>
              <a:rPr lang="cs-CZ" dirty="0"/>
              <a:t>prostoru, </a:t>
            </a:r>
            <a:r>
              <a:rPr lang="cs-CZ" dirty="0" smtClean="0"/>
              <a:t> s důsledkem izolace od </a:t>
            </a:r>
            <a:r>
              <a:rPr lang="cs-CZ" dirty="0"/>
              <a:t>ostatních </a:t>
            </a:r>
            <a:r>
              <a:rPr lang="cs-CZ" dirty="0" smtClean="0"/>
              <a:t>(sociálních) </a:t>
            </a:r>
            <a:r>
              <a:rPr lang="cs-CZ" dirty="0"/>
              <a:t>skupin </a:t>
            </a:r>
            <a:endParaRPr lang="cs-CZ" dirty="0" smtClean="0"/>
          </a:p>
          <a:p>
            <a:pPr marL="457200" indent="-457200" algn="l">
              <a:buFontTx/>
              <a:buChar char="-"/>
            </a:pPr>
            <a:r>
              <a:rPr lang="cs-CZ" dirty="0" smtClean="0"/>
              <a:t>segregace  je i specifickou příčinou, </a:t>
            </a:r>
            <a:r>
              <a:rPr lang="cs-CZ" dirty="0"/>
              <a:t>která vede </a:t>
            </a:r>
            <a:r>
              <a:rPr lang="cs-CZ" dirty="0" smtClean="0"/>
              <a:t>ke  koncentraci a nerovnému </a:t>
            </a:r>
            <a:r>
              <a:rPr lang="cs-CZ" dirty="0"/>
              <a:t>postavení sociální skupiny ve </a:t>
            </a:r>
            <a:r>
              <a:rPr lang="cs-CZ" dirty="0" smtClean="0"/>
              <a:t>společnosti.“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584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512168"/>
          </a:xfrm>
        </p:spPr>
        <p:txBody>
          <a:bodyPr>
            <a:normAutofit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Segregace – projevy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23528" y="2060848"/>
            <a:ext cx="8496944" cy="4536504"/>
          </a:xfrm>
        </p:spPr>
        <p:txBody>
          <a:bodyPr>
            <a:normAutofit fontScale="92500" lnSpcReduction="20000"/>
          </a:bodyPr>
          <a:lstStyle/>
          <a:p>
            <a:pPr marL="457200" indent="-457200" algn="l">
              <a:buFontTx/>
              <a:buChar char="-"/>
            </a:pPr>
            <a:r>
              <a:rPr lang="cs-CZ" dirty="0" smtClean="0"/>
              <a:t>Všechny  oblasti </a:t>
            </a:r>
            <a:r>
              <a:rPr lang="cs-CZ" dirty="0"/>
              <a:t>sociálního, ekonomického, kulturního i politického života. </a:t>
            </a:r>
            <a:endParaRPr lang="cs-CZ" dirty="0" smtClean="0"/>
          </a:p>
          <a:p>
            <a:pPr marL="457200" indent="-457200" algn="l">
              <a:buFontTx/>
              <a:buChar char="-"/>
            </a:pPr>
            <a:endParaRPr lang="cs-CZ" dirty="0"/>
          </a:p>
          <a:p>
            <a:pPr marL="457200" indent="-457200" algn="l">
              <a:buFontTx/>
              <a:buChar char="-"/>
            </a:pPr>
            <a:r>
              <a:rPr lang="cs-CZ" dirty="0" smtClean="0"/>
              <a:t>Může být  </a:t>
            </a:r>
            <a:r>
              <a:rPr lang="cs-CZ" dirty="0"/>
              <a:t>v zaměstnání, ve školách, v bydlení i přístupu k dalším statkům a službám. </a:t>
            </a:r>
            <a:endParaRPr lang="cs-CZ" dirty="0" smtClean="0"/>
          </a:p>
          <a:p>
            <a:pPr marL="457200" indent="-457200" algn="l">
              <a:buFontTx/>
              <a:buChar char="-"/>
            </a:pPr>
            <a:endParaRPr lang="cs-CZ" dirty="0"/>
          </a:p>
          <a:p>
            <a:pPr marL="457200" indent="-457200" algn="l">
              <a:buFontTx/>
              <a:buChar char="-"/>
            </a:pPr>
            <a:r>
              <a:rPr lang="cs-CZ" dirty="0" smtClean="0"/>
              <a:t>Nerovné </a:t>
            </a:r>
            <a:r>
              <a:rPr lang="cs-CZ" dirty="0"/>
              <a:t>postavení může vycházet z dílčích charakteristik </a:t>
            </a:r>
            <a:r>
              <a:rPr lang="cs-CZ" dirty="0" smtClean="0"/>
              <a:t>jednotlivců - jako </a:t>
            </a:r>
            <a:r>
              <a:rPr lang="cs-CZ" dirty="0"/>
              <a:t>je pohlaví, věk, etnicita, náboženské vyznání, fyzický stav.</a:t>
            </a:r>
            <a:endParaRPr lang="cs-CZ" dirty="0" smtClean="0"/>
          </a:p>
          <a:p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01810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296143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Segregace v oblasti vzdělávání na základě etnicity 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23528" y="2060848"/>
            <a:ext cx="8496944" cy="4536504"/>
          </a:xfrm>
        </p:spPr>
        <p:txBody>
          <a:bodyPr>
            <a:normAutofit fontScale="92500" lnSpcReduction="10000"/>
          </a:bodyPr>
          <a:lstStyle/>
          <a:p>
            <a:pPr marL="457200" indent="-457200" algn="l">
              <a:buFontTx/>
              <a:buChar char="-"/>
            </a:pPr>
            <a:r>
              <a:rPr lang="cs-CZ" dirty="0" smtClean="0"/>
              <a:t>Segregační </a:t>
            </a:r>
            <a:r>
              <a:rPr lang="cs-CZ" dirty="0"/>
              <a:t>vzdělávací systém se vyznačuje tím, že </a:t>
            </a:r>
            <a:r>
              <a:rPr lang="cs-CZ" dirty="0" smtClean="0"/>
              <a:t>odděluje </a:t>
            </a:r>
            <a:r>
              <a:rPr lang="cs-CZ" dirty="0"/>
              <a:t>různé skupiny vzdělávaných dětí. </a:t>
            </a:r>
            <a:endParaRPr lang="cs-CZ" dirty="0" smtClean="0"/>
          </a:p>
          <a:p>
            <a:pPr marL="457200" indent="-457200" algn="l">
              <a:buFontTx/>
              <a:buChar char="-"/>
            </a:pPr>
            <a:endParaRPr lang="cs-CZ" dirty="0" smtClean="0"/>
          </a:p>
          <a:p>
            <a:pPr marL="457200" indent="-457200" algn="l">
              <a:buFontTx/>
              <a:buChar char="-"/>
            </a:pPr>
            <a:r>
              <a:rPr lang="cs-CZ" dirty="0" smtClean="0"/>
              <a:t>Žáci </a:t>
            </a:r>
            <a:r>
              <a:rPr lang="cs-CZ" dirty="0"/>
              <a:t>stejných kategorií jsou </a:t>
            </a:r>
            <a:r>
              <a:rPr lang="cs-CZ" dirty="0" smtClean="0"/>
              <a:t>vzděláváni </a:t>
            </a:r>
            <a:r>
              <a:rPr lang="cs-CZ" dirty="0"/>
              <a:t>odděleně od sebe a mají minimální kontakt s jinými skupinami</a:t>
            </a:r>
            <a:r>
              <a:rPr lang="cs-CZ" dirty="0" smtClean="0"/>
              <a:t>.</a:t>
            </a:r>
          </a:p>
          <a:p>
            <a:pPr algn="l"/>
            <a:r>
              <a:rPr lang="cs-CZ" dirty="0" smtClean="0"/>
              <a:t> </a:t>
            </a:r>
          </a:p>
          <a:p>
            <a:pPr marL="457200" indent="-457200" algn="l">
              <a:buFontTx/>
              <a:buChar char="-"/>
            </a:pPr>
            <a:r>
              <a:rPr lang="cs-CZ" dirty="0" smtClean="0"/>
              <a:t>Segregace </a:t>
            </a:r>
            <a:r>
              <a:rPr lang="cs-CZ" dirty="0"/>
              <a:t>může probíhat v oddělených školách, ale také v paralelních třídách v rámci jedné instituce</a:t>
            </a:r>
            <a:r>
              <a:rPr lang="cs-CZ" dirty="0" smtClean="0"/>
              <a:t>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751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296143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Etnická segregace ve vzdělávání </a:t>
            </a:r>
            <a:br>
              <a:rPr lang="cs-CZ" dirty="0" smtClean="0"/>
            </a:br>
            <a:r>
              <a:rPr lang="cs-CZ" dirty="0" smtClean="0"/>
              <a:t>podmínky (všechny, jedna):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23528" y="2060848"/>
            <a:ext cx="8496944" cy="4536504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cs-CZ" dirty="0" smtClean="0"/>
              <a:t>Ve </a:t>
            </a:r>
            <a:r>
              <a:rPr lang="cs-CZ" dirty="0"/>
              <a:t>škole nebo školní třídě jsou vzděláváni </a:t>
            </a:r>
            <a:r>
              <a:rPr lang="cs-CZ" dirty="0" smtClean="0"/>
              <a:t>žáci,</a:t>
            </a:r>
          </a:p>
          <a:p>
            <a:pPr algn="l"/>
            <a:endParaRPr lang="cs-CZ" dirty="0" smtClean="0"/>
          </a:p>
          <a:p>
            <a:pPr algn="l"/>
            <a:r>
              <a:rPr lang="cs-CZ" dirty="0" smtClean="0"/>
              <a:t>1. kteří </a:t>
            </a:r>
            <a:r>
              <a:rPr lang="cs-CZ" dirty="0"/>
              <a:t>jsou znevýhodněni </a:t>
            </a:r>
            <a:r>
              <a:rPr lang="cs-CZ" b="1" dirty="0"/>
              <a:t>na základě svého etnického </a:t>
            </a:r>
            <a:r>
              <a:rPr lang="cs-CZ" dirty="0"/>
              <a:t>původu, v počtu</a:t>
            </a:r>
            <a:r>
              <a:rPr lang="cs-CZ" b="1" dirty="0"/>
              <a:t>, který výrazně převyšuje jejich poměrné zastoupení v celé populaci </a:t>
            </a:r>
            <a:r>
              <a:rPr lang="cs-CZ" dirty="0"/>
              <a:t>a/nebo dané oblasti</a:t>
            </a:r>
            <a:r>
              <a:rPr lang="cs-CZ" dirty="0" smtClean="0"/>
              <a:t>;</a:t>
            </a:r>
          </a:p>
          <a:p>
            <a:pPr algn="l"/>
            <a:endParaRPr lang="cs-CZ" dirty="0" smtClean="0"/>
          </a:p>
          <a:p>
            <a:pPr algn="l"/>
            <a:r>
              <a:rPr lang="cs-CZ" dirty="0" smtClean="0"/>
              <a:t>2</a:t>
            </a:r>
            <a:r>
              <a:rPr lang="cs-CZ" dirty="0"/>
              <a:t>. </a:t>
            </a:r>
            <a:r>
              <a:rPr lang="cs-CZ" b="1" dirty="0" smtClean="0"/>
              <a:t>existuje </a:t>
            </a:r>
            <a:r>
              <a:rPr lang="cs-CZ" b="1" dirty="0"/>
              <a:t>pouze malý nebo žádný kontakt </a:t>
            </a:r>
            <a:r>
              <a:rPr lang="cs-CZ" dirty="0"/>
              <a:t>mezi skupinami žáků různého etnického původu na jakékoliv úrovni</a:t>
            </a:r>
            <a:r>
              <a:rPr lang="cs-CZ" dirty="0" smtClean="0"/>
              <a:t>;</a:t>
            </a:r>
          </a:p>
          <a:p>
            <a:pPr algn="l"/>
            <a:endParaRPr lang="cs-CZ" dirty="0" smtClean="0"/>
          </a:p>
          <a:p>
            <a:pPr algn="l"/>
            <a:r>
              <a:rPr lang="cs-CZ" dirty="0" smtClean="0"/>
              <a:t>3. </a:t>
            </a:r>
            <a:r>
              <a:rPr lang="cs-CZ" b="1" dirty="0" smtClean="0"/>
              <a:t>nejsou dostupné </a:t>
            </a:r>
            <a:r>
              <a:rPr lang="cs-CZ" b="1" dirty="0"/>
              <a:t>stejné vzdělávací příležitosti</a:t>
            </a:r>
            <a:r>
              <a:rPr lang="cs-CZ" dirty="0"/>
              <a:t>, z nichž čerpá zbytek společnosti, a to i přes srovnatelnou úroveň školních budov, dopravní dostupnosti, vzdělávacího obsahu i kvalifikace pedagogů včetně jejich platů.</a:t>
            </a:r>
            <a:endParaRPr lang="cs-CZ" dirty="0" smtClean="0"/>
          </a:p>
          <a:p>
            <a:pPr marL="514350" indent="-514350">
              <a:buAutoNum type="arabicPeriod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9708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080119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Důsledky segregace ve vzdělávání 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23528" y="1268760"/>
            <a:ext cx="8496944" cy="5184576"/>
          </a:xfrm>
        </p:spPr>
        <p:txBody>
          <a:bodyPr>
            <a:normAutofit fontScale="62500" lnSpcReduction="20000"/>
          </a:bodyPr>
          <a:lstStyle/>
          <a:p>
            <a:pPr marL="514350" indent="-514350" algn="l">
              <a:buAutoNum type="arabicPeriod"/>
            </a:pPr>
            <a:endParaRPr lang="cs-CZ" dirty="0" smtClean="0"/>
          </a:p>
          <a:p>
            <a:pPr marL="514350" indent="-514350" algn="l">
              <a:buAutoNum type="arabicPeriod"/>
            </a:pPr>
            <a:r>
              <a:rPr lang="cs-CZ" b="1" dirty="0" smtClean="0"/>
              <a:t>snižuje </a:t>
            </a:r>
            <a:r>
              <a:rPr lang="cs-CZ" b="1" dirty="0"/>
              <a:t>šance </a:t>
            </a:r>
            <a:r>
              <a:rPr lang="cs-CZ" dirty="0"/>
              <a:t>vyčleněných žáků na </a:t>
            </a:r>
            <a:r>
              <a:rPr lang="cs-CZ" b="1" dirty="0"/>
              <a:t>dosažení vyššího stupně vzdělání, </a:t>
            </a:r>
            <a:endParaRPr lang="cs-CZ" b="1" dirty="0" smtClean="0"/>
          </a:p>
          <a:p>
            <a:pPr marL="514350" indent="-514350" algn="l">
              <a:buAutoNum type="arabicPeriod"/>
            </a:pPr>
            <a:r>
              <a:rPr lang="cs-CZ" b="1" dirty="0" smtClean="0"/>
              <a:t>posiluje </a:t>
            </a:r>
            <a:r>
              <a:rPr lang="cs-CZ" b="1" dirty="0"/>
              <a:t>sociální vyloučení a znesnadňuje </a:t>
            </a:r>
            <a:r>
              <a:rPr lang="cs-CZ" b="1" dirty="0" smtClean="0"/>
              <a:t>vystoupení  </a:t>
            </a:r>
            <a:r>
              <a:rPr lang="cs-CZ" b="1" dirty="0"/>
              <a:t>z bludného kruhu chudoby, </a:t>
            </a:r>
            <a:endParaRPr lang="cs-CZ" b="1" dirty="0" smtClean="0"/>
          </a:p>
          <a:p>
            <a:pPr marL="514350" indent="-514350" algn="l">
              <a:buAutoNum type="arabicPeriod"/>
            </a:pPr>
            <a:r>
              <a:rPr lang="cs-CZ" b="1" dirty="0" smtClean="0"/>
              <a:t>přispívá </a:t>
            </a:r>
            <a:r>
              <a:rPr lang="cs-CZ" b="1" dirty="0"/>
              <a:t>k sociálnímu napětí </a:t>
            </a:r>
            <a:r>
              <a:rPr lang="cs-CZ" dirty="0"/>
              <a:t>mezi různými skupinami </a:t>
            </a:r>
            <a:r>
              <a:rPr lang="cs-CZ" dirty="0" smtClean="0"/>
              <a:t>obyvatel</a:t>
            </a:r>
            <a:r>
              <a:rPr lang="cs-CZ" dirty="0"/>
              <a:t> </a:t>
            </a:r>
            <a:r>
              <a:rPr lang="cs-CZ" dirty="0" smtClean="0"/>
              <a:t>a sociálnímu </a:t>
            </a:r>
            <a:r>
              <a:rPr lang="cs-CZ" b="1" dirty="0" smtClean="0"/>
              <a:t>vyloučení </a:t>
            </a:r>
            <a:r>
              <a:rPr lang="cs-CZ" dirty="0" smtClean="0"/>
              <a:t>jednotlivých skupin </a:t>
            </a:r>
          </a:p>
          <a:p>
            <a:pPr marL="514350" indent="-514350" algn="l">
              <a:buAutoNum type="arabicPeriod"/>
            </a:pPr>
            <a:r>
              <a:rPr lang="cs-CZ" dirty="0" smtClean="0"/>
              <a:t>klade </a:t>
            </a:r>
            <a:r>
              <a:rPr lang="cs-CZ" b="1" dirty="0"/>
              <a:t>neúměrně vysoké nároky na pedagogickou práci </a:t>
            </a:r>
            <a:r>
              <a:rPr lang="cs-CZ" dirty="0"/>
              <a:t>a vyvolává riziko pracovního přetížení učitelů, </a:t>
            </a:r>
            <a:endParaRPr lang="cs-CZ" dirty="0" smtClean="0"/>
          </a:p>
          <a:p>
            <a:pPr marL="514350" indent="-514350" algn="l">
              <a:buAutoNum type="arabicPeriod"/>
            </a:pPr>
            <a:r>
              <a:rPr lang="cs-CZ" b="1" dirty="0" smtClean="0"/>
              <a:t>spouští </a:t>
            </a:r>
            <a:r>
              <a:rPr lang="cs-CZ" b="1" dirty="0"/>
              <a:t>masivní odchody žáků z řad majority a pedagogů </a:t>
            </a:r>
            <a:r>
              <a:rPr lang="cs-CZ" dirty="0"/>
              <a:t>pryč z určitých škol, a tím destabilizuje místní vzdělávací soustavy, </a:t>
            </a:r>
            <a:endParaRPr lang="cs-CZ" dirty="0" smtClean="0"/>
          </a:p>
          <a:p>
            <a:pPr marL="514350" indent="-514350" algn="l">
              <a:buAutoNum type="arabicPeriod"/>
            </a:pPr>
            <a:r>
              <a:rPr lang="cs-CZ" dirty="0" smtClean="0"/>
              <a:t>neodpovídá </a:t>
            </a:r>
            <a:r>
              <a:rPr lang="cs-CZ" dirty="0"/>
              <a:t>vzdělanostním potřebám vývoje budoucího světa, </a:t>
            </a:r>
            <a:endParaRPr lang="cs-CZ" dirty="0" smtClean="0"/>
          </a:p>
          <a:p>
            <a:pPr marL="514350" indent="-514350" algn="l">
              <a:buFont typeface="Arial" panose="020B0604020202020204" pitchFamily="34" charset="0"/>
              <a:buAutoNum type="arabicPeriod"/>
            </a:pPr>
            <a:r>
              <a:rPr lang="cs-CZ" dirty="0"/>
              <a:t>vede k nižší ekonomické aktivitě absolventů takto zatížených </a:t>
            </a:r>
            <a:r>
              <a:rPr lang="cs-CZ" dirty="0" smtClean="0"/>
              <a:t>škol, v </a:t>
            </a:r>
            <a:r>
              <a:rPr lang="cs-CZ" dirty="0"/>
              <a:t>důsledku nízké vzdělanosti, umožňuje </a:t>
            </a:r>
            <a:r>
              <a:rPr lang="cs-CZ" b="1" dirty="0"/>
              <a:t>omezené vstupy na trh práce </a:t>
            </a:r>
            <a:r>
              <a:rPr lang="cs-CZ" dirty="0"/>
              <a:t>a </a:t>
            </a:r>
            <a:r>
              <a:rPr lang="cs-CZ" b="1" dirty="0"/>
              <a:t>upevňuje závislost na sociálním systému </a:t>
            </a:r>
            <a:endParaRPr lang="cs-CZ" dirty="0" smtClean="0"/>
          </a:p>
          <a:p>
            <a:pPr marL="514350" indent="-514350" algn="l">
              <a:buAutoNum type="arabicPeriod"/>
            </a:pPr>
            <a:r>
              <a:rPr lang="cs-CZ" b="1" dirty="0" smtClean="0"/>
              <a:t>zvyšuje </a:t>
            </a:r>
            <a:r>
              <a:rPr lang="cs-CZ" b="1" dirty="0"/>
              <a:t>ekonomickou zátěž zřizovatele </a:t>
            </a:r>
            <a:r>
              <a:rPr lang="cs-CZ" dirty="0"/>
              <a:t>v podobě nutnosti dodatečného dotování provozu školy z městského rozpočtu, 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48301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2160240"/>
          </a:xfrm>
        </p:spPr>
        <p:txBody>
          <a:bodyPr>
            <a:normAutofit/>
          </a:bodyPr>
          <a:lstStyle/>
          <a:p>
            <a:r>
              <a:rPr lang="cs-CZ" dirty="0" smtClean="0"/>
              <a:t>Proč má dítě ze segregované školy menší šance na úspěch?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7544" y="2852936"/>
            <a:ext cx="8208912" cy="2785864"/>
          </a:xfrm>
        </p:spPr>
        <p:txBody>
          <a:bodyPr>
            <a:normAutofit lnSpcReduction="10000"/>
          </a:bodyPr>
          <a:lstStyle/>
          <a:p>
            <a:pPr algn="l"/>
            <a:r>
              <a:rPr lang="cs-CZ" dirty="0" smtClean="0"/>
              <a:t>- pohyb a přítomnost v omezené sociální bublině</a:t>
            </a:r>
          </a:p>
          <a:p>
            <a:pPr algn="l"/>
            <a:r>
              <a:rPr lang="cs-CZ" dirty="0" smtClean="0"/>
              <a:t>- nemožnost poznávat jiné sociální vzorce</a:t>
            </a:r>
          </a:p>
          <a:p>
            <a:pPr algn="l"/>
            <a:r>
              <a:rPr lang="cs-CZ" dirty="0" smtClean="0"/>
              <a:t>- pravděpodobnost replikace neúspěchu </a:t>
            </a:r>
          </a:p>
          <a:p>
            <a:pPr algn="l"/>
            <a:r>
              <a:rPr lang="cs-CZ" dirty="0" smtClean="0"/>
              <a:t>- ČR vykazuje silný vztah mezi statutem rodiny a úspěchem žáka 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209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080119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>Jak </a:t>
            </a:r>
            <a:r>
              <a:rPr lang="cs-CZ" dirty="0" smtClean="0"/>
              <a:t>předcházet nebo zabránit segregaci ?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23528" y="2060848"/>
            <a:ext cx="8496944" cy="4536504"/>
          </a:xfrm>
        </p:spPr>
        <p:txBody>
          <a:bodyPr>
            <a:normAutofit fontScale="62500" lnSpcReduction="20000"/>
          </a:bodyPr>
          <a:lstStyle/>
          <a:p>
            <a:pPr marL="514350" indent="-514350" algn="l">
              <a:buAutoNum type="arabicPeriod"/>
            </a:pPr>
            <a:r>
              <a:rPr lang="cs-CZ" b="1" dirty="0"/>
              <a:t>kvalitní společné předškolní vzdělávání romských a neromských </a:t>
            </a:r>
            <a:r>
              <a:rPr lang="cs-CZ" b="1" dirty="0" smtClean="0"/>
              <a:t>dětí</a:t>
            </a:r>
            <a:r>
              <a:rPr lang="cs-CZ" dirty="0" smtClean="0"/>
              <a:t>,</a:t>
            </a:r>
          </a:p>
          <a:p>
            <a:pPr marL="514350" indent="-514350" algn="l">
              <a:buAutoNum type="arabicPeriod"/>
            </a:pPr>
            <a:r>
              <a:rPr lang="cs-CZ" dirty="0" smtClean="0"/>
              <a:t>vhodné </a:t>
            </a:r>
            <a:r>
              <a:rPr lang="cs-CZ" dirty="0"/>
              <a:t>nastavení školských obvodů, </a:t>
            </a:r>
            <a:endParaRPr lang="cs-CZ" dirty="0" smtClean="0"/>
          </a:p>
          <a:p>
            <a:pPr marL="514350" indent="-514350" algn="l">
              <a:buAutoNum type="arabicPeriod"/>
            </a:pPr>
            <a:r>
              <a:rPr lang="cs-CZ" b="1" dirty="0" smtClean="0"/>
              <a:t>přesvědčení </a:t>
            </a:r>
            <a:r>
              <a:rPr lang="cs-CZ" b="1" dirty="0"/>
              <a:t>školy o smysluplnosti společného vzdělávání</a:t>
            </a:r>
            <a:r>
              <a:rPr lang="cs-CZ" dirty="0"/>
              <a:t> a jeho výslovná deklarace v jejím školním vzdělávacím programu, </a:t>
            </a:r>
            <a:endParaRPr lang="cs-CZ" dirty="0" smtClean="0"/>
          </a:p>
          <a:p>
            <a:pPr marL="514350" indent="-514350" algn="l">
              <a:buAutoNum type="arabicPeriod"/>
            </a:pPr>
            <a:r>
              <a:rPr lang="cs-CZ" b="1" dirty="0" smtClean="0"/>
              <a:t>dobrá </a:t>
            </a:r>
            <a:r>
              <a:rPr lang="cs-CZ" b="1" dirty="0"/>
              <a:t>příprava učitelů na etnicky heterogenní třídní kolektivy </a:t>
            </a:r>
            <a:r>
              <a:rPr lang="cs-CZ" dirty="0"/>
              <a:t>(další vzdělávání, sdílení dobré praxe mezi školami, hospitace ve školách, </a:t>
            </a:r>
            <a:r>
              <a:rPr lang="cs-CZ" dirty="0" err="1"/>
              <a:t>mentoring</a:t>
            </a:r>
            <a:r>
              <a:rPr lang="cs-CZ" dirty="0"/>
              <a:t>), </a:t>
            </a:r>
            <a:endParaRPr lang="cs-CZ" dirty="0" smtClean="0"/>
          </a:p>
          <a:p>
            <a:pPr marL="514350" indent="-514350" algn="l">
              <a:buAutoNum type="arabicPeriod"/>
            </a:pPr>
            <a:r>
              <a:rPr lang="cs-CZ" b="1" dirty="0" smtClean="0"/>
              <a:t>pomoc </a:t>
            </a:r>
            <a:r>
              <a:rPr lang="cs-CZ" b="1" dirty="0"/>
              <a:t>dalších (ne)pedagogických pracovníků školy </a:t>
            </a:r>
            <a:r>
              <a:rPr lang="cs-CZ" dirty="0"/>
              <a:t>(asistenti pedagoga, sociální pedagogové, školní asistenti, mediátoři) a podpora externích subjektů v lokalitě, </a:t>
            </a:r>
            <a:endParaRPr lang="cs-CZ" dirty="0" smtClean="0"/>
          </a:p>
          <a:p>
            <a:pPr marL="514350" indent="-514350" algn="l">
              <a:buAutoNum type="arabicPeriod"/>
            </a:pPr>
            <a:r>
              <a:rPr lang="cs-CZ" b="1" dirty="0" smtClean="0"/>
              <a:t>vytváření </a:t>
            </a:r>
            <a:r>
              <a:rPr lang="cs-CZ" b="1" dirty="0"/>
              <a:t>příležitostí pro setkávání romských a neromských rodin </a:t>
            </a:r>
            <a:r>
              <a:rPr lang="cs-CZ" dirty="0"/>
              <a:t>s cílem zlepšovat vzájemné vztahy, </a:t>
            </a:r>
            <a:endParaRPr lang="cs-CZ" dirty="0" smtClean="0"/>
          </a:p>
          <a:p>
            <a:pPr marL="514350" indent="-514350" algn="l">
              <a:buAutoNum type="arabicPeriod"/>
            </a:pPr>
            <a:r>
              <a:rPr lang="cs-CZ" b="1" dirty="0" smtClean="0"/>
              <a:t>doučování </a:t>
            </a:r>
            <a:r>
              <a:rPr lang="cs-CZ" b="1" dirty="0"/>
              <a:t>a </a:t>
            </a:r>
            <a:r>
              <a:rPr lang="cs-CZ" b="1" dirty="0" err="1"/>
              <a:t>mentoring</a:t>
            </a:r>
            <a:r>
              <a:rPr lang="cs-CZ" b="1" dirty="0"/>
              <a:t> žáků</a:t>
            </a:r>
            <a:r>
              <a:rPr lang="cs-CZ" dirty="0"/>
              <a:t>, </a:t>
            </a:r>
            <a:endParaRPr lang="cs-CZ" dirty="0" smtClean="0"/>
          </a:p>
          <a:p>
            <a:pPr marL="514350" indent="-514350" algn="l">
              <a:buAutoNum type="arabicPeriod"/>
            </a:pPr>
            <a:r>
              <a:rPr lang="cs-CZ" dirty="0" smtClean="0"/>
              <a:t>prevence </a:t>
            </a:r>
            <a:r>
              <a:rPr lang="cs-CZ" dirty="0"/>
              <a:t>šikany a nastavení přátelského školního klimatu, </a:t>
            </a:r>
            <a:endParaRPr lang="cs-CZ" dirty="0" smtClean="0"/>
          </a:p>
          <a:p>
            <a:pPr marL="514350" indent="-514350" algn="l">
              <a:buAutoNum type="arabicPeriod"/>
            </a:pPr>
            <a:r>
              <a:rPr lang="cs-CZ" dirty="0" smtClean="0"/>
              <a:t>pomoc </a:t>
            </a:r>
            <a:r>
              <a:rPr lang="cs-CZ" dirty="0"/>
              <a:t>nemajetným rodinám s finančními náklady na vzdělávání.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99744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728192"/>
          </a:xfrm>
        </p:spPr>
        <p:txBody>
          <a:bodyPr>
            <a:normAutofit/>
          </a:bodyPr>
          <a:lstStyle/>
          <a:p>
            <a:r>
              <a:rPr lang="cs-CZ" dirty="0" smtClean="0"/>
              <a:t>Výhody </a:t>
            </a:r>
            <a:r>
              <a:rPr lang="cs-CZ" dirty="0" err="1" smtClean="0"/>
              <a:t>desegregace</a:t>
            </a:r>
            <a:r>
              <a:rPr lang="cs-CZ" dirty="0" smtClean="0"/>
              <a:t> 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39552" y="1700808"/>
            <a:ext cx="8208912" cy="4608512"/>
          </a:xfrm>
        </p:spPr>
        <p:txBody>
          <a:bodyPr>
            <a:normAutofit/>
          </a:bodyPr>
          <a:lstStyle/>
          <a:p>
            <a:pPr algn="l"/>
            <a:r>
              <a:rPr lang="cs-CZ" dirty="0" smtClean="0"/>
              <a:t>- větší šance na začlenění do společnosti v daném regionu</a:t>
            </a:r>
          </a:p>
          <a:p>
            <a:pPr algn="l"/>
            <a:r>
              <a:rPr lang="cs-CZ" dirty="0" smtClean="0"/>
              <a:t>- ekonomicky výhodnější model vzdělávání –méně soc. dávek, zadluženosti, exekucí a vyšší přínos absolventů pro obec, město, stát</a:t>
            </a:r>
          </a:p>
          <a:p>
            <a:pPr algn="l"/>
            <a:r>
              <a:rPr lang="cs-CZ" dirty="0" smtClean="0"/>
              <a:t>- budování  sociálních kompetencí celé společnosti – podpora soudržnosti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209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932</Words>
  <Application>Microsoft Office PowerPoint</Application>
  <PresentationFormat>Předvádění na obrazovce (4:3)</PresentationFormat>
  <Paragraphs>109</Paragraphs>
  <Slides>16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7" baseType="lpstr">
      <vt:lpstr>Motiv systému Office</vt:lpstr>
      <vt:lpstr> Problematika segregace v oblasti vzdělávání    komise pro VV, 28.3. 2019 </vt:lpstr>
      <vt:lpstr>  Segregace – co to je?  </vt:lpstr>
      <vt:lpstr> Segregace – projevy </vt:lpstr>
      <vt:lpstr> Segregace v oblasti vzdělávání na základě etnicity  </vt:lpstr>
      <vt:lpstr> Etnická segregace ve vzdělávání  podmínky (všechny, jedna):</vt:lpstr>
      <vt:lpstr> Důsledky segregace ve vzdělávání  </vt:lpstr>
      <vt:lpstr>Proč má dítě ze segregované školy menší šance na úspěch?</vt:lpstr>
      <vt:lpstr> Jak předcházet nebo zabránit segregaci ?</vt:lpstr>
      <vt:lpstr>Výhody desegregace  </vt:lpstr>
      <vt:lpstr>Překážky desegregace </vt:lpstr>
      <vt:lpstr>Různé cesty desegregace </vt:lpstr>
      <vt:lpstr>Doporučení obcím </vt:lpstr>
      <vt:lpstr>Doporučení školám (všem) </vt:lpstr>
      <vt:lpstr>Postup  </vt:lpstr>
      <vt:lpstr>Oblasti pro expertní skupinu </vt:lpstr>
      <vt:lpstr>Zdroje informací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Problematika segregace  komise pro VV, 28.3. 2019 Mgr. Martina Chmelová</dc:title>
  <dc:creator>Martina Chmelová</dc:creator>
  <cp:lastModifiedBy>Martina Chmelová</cp:lastModifiedBy>
  <cp:revision>21</cp:revision>
  <dcterms:created xsi:type="dcterms:W3CDTF">2019-03-27T19:55:00Z</dcterms:created>
  <dcterms:modified xsi:type="dcterms:W3CDTF">2019-04-02T14:04:47Z</dcterms:modified>
</cp:coreProperties>
</file>